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jxX9LiZvujwYQ/RnlVxTlSIVIK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B13BA1-2777-4BC2-BF9C-A4B897686DC7}">
  <a:tblStyle styleId="{18B13BA1-2777-4BC2-BF9C-A4B897686D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44" Type="http://schemas.openxmlformats.org/officeDocument/2006/relationships/font" Target="fonts/RobotoMono-italic.fntdata"/><Relationship Id="rId21" Type="http://schemas.openxmlformats.org/officeDocument/2006/relationships/font" Target="fonts/Roboto-boldItalic.fntdata"/><Relationship Id="rId43" Type="http://schemas.openxmlformats.org/officeDocument/2006/relationships/font" Target="fonts/RobotoMono-bold.fntdata"/><Relationship Id="rId24" Type="http://schemas.openxmlformats.org/officeDocument/2006/relationships/font" Target="fonts/RobotoMedium-italic.fntdata"/><Relationship Id="rId46" Type="http://customschemas.google.com/relationships/presentationmetadata" Target="metadata"/><Relationship Id="rId23" Type="http://schemas.openxmlformats.org/officeDocument/2006/relationships/font" Target="fonts/RobotoMedium-bold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4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5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8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cee37edd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9cee37edd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cee37ed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9cee37ed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hyperlink" Target="https://beginnersbook.com/2015/05/normalization-in-dbms/" TargetMode="External"/><Relationship Id="rId5" Type="http://schemas.openxmlformats.org/officeDocument/2006/relationships/hyperlink" Target="https://databasemanagement.fandom.com/wiki/Data_Anomali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is normalization?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First normal form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Second normal form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Third normal form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NORMALIZATION?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</a:rPr>
              <a:t>Normalization is a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</a:rPr>
              <a:t>process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</a:rPr>
              <a:t> to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</a:rPr>
              <a:t>reduce redundancy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</a:rPr>
              <a:t> and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</a:rPr>
              <a:t>improve data integrity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</a:rPr>
              <a:t>.</a:t>
            </a:r>
            <a:endParaRPr sz="15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</a:rPr>
              <a:t>The process involves the definition of tables, columns, keys and relations.</a:t>
            </a:r>
            <a:endParaRPr sz="15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</a:rPr>
              <a:t>A normalized database results in:</a:t>
            </a:r>
            <a:endParaRPr sz="15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Char char="○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</a:rPr>
              <a:t>Lack of duplicates</a:t>
            </a:r>
            <a:endParaRPr sz="15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Char char="○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</a:rPr>
              <a:t>Information correctly represented</a:t>
            </a:r>
            <a:endParaRPr sz="15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Char char="○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</a:rPr>
              <a:t>Easier to mantain</a:t>
            </a:r>
            <a:endParaRPr sz="15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</a:rPr>
              <a:t>The normalization process takes place in a hierarchical set of rules called “normal forms”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NORMAL FORM (1NF)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database is said that is in “first normal form” (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1NF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when: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column has only a single data (several phones not 1NF)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the tables have a primary key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column has null values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45" name="Google Shape;245;ga0a6fe2872_0_0"/>
          <p:cNvGraphicFramePr/>
          <p:nvPr/>
        </p:nvGraphicFramePr>
        <p:xfrm>
          <a:off x="952500" y="313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{18B13BA1-2777-4BC2-BF9C-A4B897686DC7}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Student_id (PK)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Phone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Mathew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Bennet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555-55-1, 432-21-4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Kenno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-----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536-87-2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Susan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456-45-1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SECOND NORMAL FORM (2NF)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0a6fe2872_0_6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table is said that is in “second normal form” if it’s on “first normal form” and: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Given a value in a column which is not a primary key this value depends only on the primary key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3" name="Google Shape;253;ga0a6fe2872_0_6"/>
          <p:cNvGraphicFramePr/>
          <p:nvPr/>
        </p:nvGraphicFramePr>
        <p:xfrm>
          <a:off x="898925" y="278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{18B13BA1-2777-4BC2-BF9C-A4B897686DC7}</a:tableStyleId>
              </a:tblPr>
              <a:tblGrid>
                <a:gridCol w="910950"/>
                <a:gridCol w="910950"/>
                <a:gridCol w="910950"/>
                <a:gridCol w="910950"/>
                <a:gridCol w="910950"/>
                <a:gridCol w="910950"/>
              </a:tblGrid>
              <a:tr h="2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Code (PK)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Date (PK)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Course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Room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Capacity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Available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SQL101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3/10/2020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SQL Fund.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WD2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19</a:t>
                      </a:r>
                      <a:r>
                        <a:rPr lang="en" sz="1100"/>
                        <a:t>/</a:t>
                      </a:r>
                      <a:r>
                        <a:rPr lang="en" sz="1100"/>
                        <a:t>03</a:t>
                      </a:r>
                      <a:r>
                        <a:rPr lang="en" sz="1100"/>
                        <a:t>/2020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Web dev.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5B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SQL101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7/07/2020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SQL Fund.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C#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2/11/2020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Program.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4" name="Google Shape;254;ga0a6fe2872_0_6"/>
          <p:cNvSpPr txBox="1"/>
          <p:nvPr/>
        </p:nvSpPr>
        <p:spPr>
          <a:xfrm>
            <a:off x="6446100" y="2787250"/>
            <a:ext cx="20622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only depends on Code!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to create another table with the correspondence between Code and Course and remove Course from the original table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cee37edd7_0_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THIRD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 FORM (3NF)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9cee37edd7_0_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9cee37edd7_0_3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table is said that is in “third normal form” if it’s on “second normal form”and: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Any field which is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 PK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doesn’t depend on any other field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 PK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2" name="Google Shape;262;g9cee37edd7_0_3"/>
          <p:cNvGraphicFramePr/>
          <p:nvPr/>
        </p:nvGraphicFramePr>
        <p:xfrm>
          <a:off x="898925" y="278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{18B13BA1-2777-4BC2-BF9C-A4B897686DC7}</a:tableStyleId>
              </a:tblPr>
              <a:tblGrid>
                <a:gridCol w="910950"/>
                <a:gridCol w="910950"/>
                <a:gridCol w="910950"/>
                <a:gridCol w="910950"/>
                <a:gridCol w="910950"/>
              </a:tblGrid>
              <a:tr h="2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Code (PK)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Date (PK)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Room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Capacity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Available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SQL101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3/10/2020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4A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WD2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19/03/2020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5B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24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SQL101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7/07/2020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</a:t>
                      </a:r>
                      <a:r>
                        <a:rPr lang="en" sz="1100"/>
                        <a:t>A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C#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2/11/2020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3" name="Google Shape;263;g9cee37edd7_0_3"/>
          <p:cNvSpPr txBox="1"/>
          <p:nvPr/>
        </p:nvSpPr>
        <p:spPr>
          <a:xfrm>
            <a:off x="5936450" y="2787250"/>
            <a:ext cx="25719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Capacity depends on Room.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need to create another table with the Room name and the corresponding capacity.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remove capacity from the table.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cee37edd7_0_1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INFO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9cee37edd7_0_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9cee37edd7_0_1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https://beginnersbook.com/2015/05/normalization-in-dbms/</a:t>
            </a:r>
            <a:endParaRPr sz="18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https://databasemanagement.fandom.com/wiki/Data_Anomalies</a:t>
            </a:r>
            <a:endParaRPr sz="1800">
              <a:solidFill>
                <a:srgbClr val="0366D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